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D7E08ADF-6395-48D0-82CE-E56DC6FB2AB0}">
          <p14:sldIdLst>
            <p14:sldId id="256"/>
            <p14:sldId id="257"/>
            <p14:sldId id="258"/>
            <p14:sldId id="2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B8364-0F9F-4B82-BE77-08B8817BF07A}" type="datetimeFigureOut">
              <a:rPr lang="zh-CN" altLang="en-US" smtClean="0"/>
              <a:t>2013/12/5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52B6D-8666-4E3A-852C-7ED314C61A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4685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B8364-0F9F-4B82-BE77-08B8817BF07A}" type="datetimeFigureOut">
              <a:rPr lang="zh-CN" altLang="en-US" smtClean="0"/>
              <a:t>2013/12/5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52B6D-8666-4E3A-852C-7ED314C61A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062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B8364-0F9F-4B82-BE77-08B8817BF07A}" type="datetimeFigureOut">
              <a:rPr lang="zh-CN" altLang="en-US" smtClean="0"/>
              <a:t>2013/12/5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52B6D-8666-4E3A-852C-7ED314C61A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2841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B8364-0F9F-4B82-BE77-08B8817BF07A}" type="datetimeFigureOut">
              <a:rPr lang="zh-CN" altLang="en-US" smtClean="0"/>
              <a:t>2013/12/5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52B6D-8666-4E3A-852C-7ED314C61A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6183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B8364-0F9F-4B82-BE77-08B8817BF07A}" type="datetimeFigureOut">
              <a:rPr lang="zh-CN" altLang="en-US" smtClean="0"/>
              <a:t>2013/12/5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52B6D-8666-4E3A-852C-7ED314C61A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70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B8364-0F9F-4B82-BE77-08B8817BF07A}" type="datetimeFigureOut">
              <a:rPr lang="zh-CN" altLang="en-US" smtClean="0"/>
              <a:t>2013/12/5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52B6D-8666-4E3A-852C-7ED314C61A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0507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B8364-0F9F-4B82-BE77-08B8817BF07A}" type="datetimeFigureOut">
              <a:rPr lang="zh-CN" altLang="en-US" smtClean="0"/>
              <a:t>2013/12/5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52B6D-8666-4E3A-852C-7ED314C61A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653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B8364-0F9F-4B82-BE77-08B8817BF07A}" type="datetimeFigureOut">
              <a:rPr lang="zh-CN" altLang="en-US" smtClean="0"/>
              <a:t>2013/12/5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52B6D-8666-4E3A-852C-7ED314C61A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8712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B8364-0F9F-4B82-BE77-08B8817BF07A}" type="datetimeFigureOut">
              <a:rPr lang="zh-CN" altLang="en-US" smtClean="0"/>
              <a:t>2013/12/5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52B6D-8666-4E3A-852C-7ED314C61A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9099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B8364-0F9F-4B82-BE77-08B8817BF07A}" type="datetimeFigureOut">
              <a:rPr lang="zh-CN" altLang="en-US" smtClean="0"/>
              <a:t>2013/12/5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52B6D-8666-4E3A-852C-7ED314C61A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75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B8364-0F9F-4B82-BE77-08B8817BF07A}" type="datetimeFigureOut">
              <a:rPr lang="zh-CN" altLang="en-US" smtClean="0"/>
              <a:t>2013/12/5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52B6D-8666-4E3A-852C-7ED314C61A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0955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B8364-0F9F-4B82-BE77-08B8817BF07A}" type="datetimeFigureOut">
              <a:rPr lang="zh-CN" altLang="en-US" smtClean="0"/>
              <a:t>2013/12/5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52B6D-8666-4E3A-852C-7ED314C61AF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193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265977" y="591740"/>
            <a:ext cx="311018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Superconductor</a:t>
            </a:r>
            <a:endParaRPr lang="zh-CN" alt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AutoShape 2" descr="data:image/jpeg;base64,/9j/4AAQSkZJRgABAQAAAQABAAD/2wCEAAkGBxMTEhUTExEVFhQXGCEaGBgYGCAeFhweGyEdGBUaExobHykgHRslHR8eITEjJSk3Li4uGiIzODUsQygtOisBCgoKBQUFDgUFDisZExkrKysrKysrKysrKysrKysrKysrKysrKysrKysrKysrKysrKysrKysrKysrKysrKysrK//AABEIAJsApwMBIgACEQEDEQH/xAAbAAACAwEBAQAAAAAAAAAAAAAABQMEBgIHAf/EAEYQAAICAAQEAwMIBwUGBwAAAAECAxEABBIhBRMiMQYyQRQVUSMkQmFxk9LTFlJUY4GSlAczkaHUJTREU2KjVXJzgoPh8f/EABQBAQAAAAAAAAAAAAAAAAAAAAD/xAAUEQEAAAAAAAAAAAAAAAAAAAAA/9oADAMBAAIRAxEAPwD3HBgwYCjPxaJGKnmWO9RSEfwIUg/wwq4/40y2Uh50om0BlU1C4rUQtnUoFC7+PwvGjxDm8rHKuiSNXU/RdQy7dtjtgFHCvFuVzESzQu7o3YiGQ9tiDSdwfTFv35D+9+4l/BhlgwC335D+9+4l/Bg9+Q/vfuJfwY5zviLLRMyvMLQFnoFtAUAuZCoIXSGUm+wZSe4xxH4myzUVdiCQBUUhssAygdHcqQR8QbwEvvyH979xL+DB78h/e/cS/gxA/ijKgEmRgArMSY5KCptIxOnyqe57D1x3+kWXutT2DpI5Ml6iNQUjR5q3r4b4BNN/aPkUzfscjSJKdOgtEwDlwSAorVfYbgWWFXh778h/e/cS/gxV/SDJqWk1aSVLO/JcWsezM7aN1S6JOy36Ym/SLL3Wp7DaSOTJeojUFI0ebTvXejeAk9+Q/vfuJfwYPfkP737iX8GIH8UZUAsZGACsxJikoKnnYnT5V9T2Hrjv9I8vdansNpI5Ul6iNQUjR5tJBrvRvASe/If3v3Ev4MHvyH979xL+DEaeI8sa+UbcE2Y3AoGmYkrQUE7sdh61htgFvvyH979xL+DCTxD/AGiZLJvEs5lUShiG5TgDRp2IIB31egPbetr1uIZMqjMrsil0vQxUFlvZtBO4sd6wFKPj0DAEGQg7giGSiD2IOiq+vDPBgwBgwYMAYMGDAUZuHamLc6YX6K9AfYMJvE3hD2uHk+15iP5RH1BrYaGDdHam22b0NGjhzPnJQxC5Z2A7MHQA/YCwOE3ibjOejgLZXIGSbUoVXZSu56r0uCNvXtgL3D/D/KjSP2rNPpFanltz9bGtziHjkHIgkl9olBVenXKQmo9Kcw+iaiLPoLOJeH8TzTRq0uQaNyLKrMjgfAajp3+O3+OKXH+Jyjkr7NIrGQ6AHi1MVR20xhnovQJAO22+Agj4LoUqM3mrtrbnDWXIUh2XRp5vqsdaWBsjtVROHaJJY+dMsWh5EYZpgh1E+0IWokKrBXaXYoZdKjY3dzHFZgG+atWmTvmYwtDTfVdiK/M/mQ7AEHFLifFJhmISMtKG1Sp/fQ6z8mHChbrmdIZY70sq6mN7YBjLww21ZrNA2w2mGrVpXSdJShIB5Y/Kw6msnHGY4aKa81PWmT/iiF00urq02EvdpPNGdhscfJ+KzAN81agsnfMxhKAW+q7EV+Z61I2wBBx3LxSe2+aTXbdpodVhV0jSWoS15U8pXqY2cAobwgfbZc2OIZpWYBNCSKrWiNXOBUrJJ12iEAULJN4az8NFNeanrTJ/xRC6aXV16bEd7mTzIdhthNm/EPERmXReHq2W0mnbNLGFFAzapKbUg26gtqTWrbDuXis9t80mu27TQ6rCqVGktQlryp5SvUxs1gCThm7Vms0DbdphqDaV0nSVoSAeWPysOo2TjmfhoprzU9aX/wCKIULS6usLYjvcyeZDsNsfJuKzU3zVqCv3zMYSgFvquxFfmkrUjbAEY7k4pPbfNJrtu00Ou9KlRpLUJa8qeUr1E2awBJwzdqzWaB1N2nGoNoXSdBXSJAPLH5SOogk4+8DyoLSwc6YcogppltDG+rl6TX0WV0r939YxHNxWYBvmrUFfvmYwlAAnquxFfmkrUjbAEY+5fPze1avZXFq6H5WMsxHKdBIA1KQpchd9m1d2OAde6v38/wB5/wDWM74m/s/XOTZeVs7mo+QHoxvUlvpFrJ9EUpBAG99xW+h9vm/ZJP54/wAeM94l8R8RhmgXLcLaZXDmQF1FadOmpASq7sdmButvXAaGPhAAAE89DbeQnt8Sdz/HDLCrL5/MFRryTK1dQWVGUH10sSpI+vSPsw1wBgwYMAYMGDALcz4gykbFJM3l0ddirSoGHruCbGKed8acPiXU+ey+mwOmRWO/awpJrD7FLjHCYc1Hyp4xJGSCVPYkbi/jvgKcfivIMAwz2Woix8snruNi2FXHPEWUZ8vpzmXPW91OgG8UgAkayUUmuobg1jT5TJxxArFGkYJshFCgntZAHegP8MUOPp/cvbApJsV9NatHe+xNtQB2sjvgF0niPK7/AD2H6RsZiO+wCmu2odlXykbnfFPifH8qeWBm8sflDt7UtbrsARvpJ7sd1OwvDuecAN1Cqc7y0tDTq6qvl35n7odhscL+KSk5mBQzag0rHqGoVGFBrTXMBdQsfZg2o2RgPsniPK7/AD2H6RsZiO+wANdtQ7KvlI3O+PkniHKbgZzL/SFe1IBuBQvvpJ7t5lOwsYYTzimOoVTneWloadXVV8u/M/dDsNsdSSnq6mu2GzDVekFemq5leVOxHUcAjbxnkTK0PtsfMGpv71aPStMrVo1i6CXRok73VqTxDlNwM5l/pCvakA3Aoau+gnu3mU7CxjjOcFyjPLNJDDI7q2ppGUjQiqukMykiId2burGt8NZJT1dTXbDZhqvSCvTVcyvKnYjqOAXSeI8rv89g+kbGYjvsADXbWOwXykbnfHx/EOU3AzmX+kK9qQDcChq76Ce7eZTsLGGE04pjqFU53lpaAGrqqxHfmfuh2G2OnlPV1NdkbMNV6QV6armV5U7EdR74Bc/iPK7n22D1NjMR6uwAau2v0C+Ujc74qyeIMp7TAfa8tpUyWfaVIW1Wgo+kp3OpjYOwsHZzNOKY6hVOd5aXSANXVViO/M/dTsNscQPqzYW70I5YXZUtyhGZABSErrAHqAT8aCT9KMj+3ZX79PxYq5nxvw6N0Rs9Bcl6SJAV2KimZSQvmHf6/gcaHCvi3h7LZl4pMxAkrRXy9YsLZUkgdrtRgOR4nyP7dlvvk/FhtiLLZZI1CRoqKOyqAFF7mgNu+JcAYMGDAGDBgwFCfIyMxIzUqA9lCxUPs1Rk/wCJwn8S8DzssBXLcRkjm1AqzrHpFHe9EYJ2w5n4gVYryJmr1VRR+zqwm8TeLTlIed7HmJPlETSAAx1sE6KJtt9l9TQsYC5w7hOaWNVm4jJI4FFliiQH4HSyubrv1bn4Y44vwKaWF0Gdl1EWupYtOpSGTVpjDadQF0bq6IxLw/jxljST2PNJqF6XQBx9TAtscWPeh/Zp/wCVfxYBNkpHlXWM1ODq6kPJ5iOFUmORRHQl32QGiOq98VY8vK0kztmnCqrxoWMQsLTTSBuVYiLFVZq6TEO9im+ZMbtqbK5iz3I6b+3S4s/WcQR5WFQFXKZlVAAADMAANgABJsAMB02Xks/O5vN2+R1WFFCuV5yOy9iN8RzZdwp+ePWl9y0QWhRY6uVsg7M3dTsLxJyIv2XNfzt+Zg5MX7Lmv52/MwCbMcJz/thlTijDL2LiaNGkLBRqUAaVV2XdRRG9kfFrNl3Cn549aX3LRBaFFjq5WyDsz91OwBwlXjsftz5P3dnSFCnmI7sq61Zvluuk7UNze/at33Ji/Zc1/O35mAGy8ln53Nevt8jqsKNq5Wzkdk7Eb3viObLuFPzx60vuWiC0KLHVytk9Gfup2o4k5EX7Lmv52/MwcmL9lzX87fmYAaCSz87m2ft8jqsKDVcrZyNwnYjqvfEXA+FzNrnObkBkNLSxH5NCRF1GEEg20nbbmkb1Zl5EXrlMyR8CSQfqYGSiPqOxwx96H9mn/lX8WA593S/ts38kP5WM/wCJvDHEJpYGy3FZIQgcOWRWJ1adOlFVVbdfpHa9vW9F70P7NP8Ayr+LGf8AEfjo5WWGP3fm5uartUSBpBy9HZATa9W5sVt3vYHeX4bmAq689Iz11FY4lUn10qUYgfVqP24bYVwcXLKrey5gWAaKAEXvR6u4w0wBgwYMAYMLuPS6YS3MWMAi2Zii16hpADyx/wBVbYU5XxAwkiiagJAnLLnqktphNym2EgVUjYEC9Mik+YYDT4MYjg/i6eVcoagcTHqkSxGTpiYxxAu3yg5j+rf7u+wslGUnGcwqCRzAqtKyLauQAjOoDNqsvJSqoC9LNsJNhgNLgxl047O7yxpylIlRFYozBNRkDRyqHW5AqK+zDpnTp2Banl/E8ryRvaKphDtD3aNWfLgyTNY6dDuVOlQArE6vQNpgxjszx6ebL5kwPGJBDIYQis8jUpMc0VN1KT0DatQuz5cWX8Qy6mVBFIemqsAXJHGrSEFumUOzptsIz/eegajC/wAQ5posrmJUNPHC7qSLFqpZbHruMW8sHCASMrPXUVUqpP8A0qWYgfVqOEWczEubyssS5Zk5sbRks6fJllKnmBWJtSdwPhteAvNw6X9tn/lh/KxY4LmGky8MjeZ4kZvtZQT/AJ4tkYQQZuXLZeONsszmNFjGl0tyo0gRgsO9bXX11RwD6RiASBZA2Hx+As4V5fjqaFeVTEXYqinqdytk6AlknZjQ3pScNsUoOGqvLot8mWI7b67u9vrwHD8agGrrvSwUgKxazdaVAJYbN1DbpbfpNfJONwjs4a2RRQJB5jKilWqiLYAkHYkA1YxWy3hqJJnmDvqdlYjpro5lbhdR/vW3Yk7Lvtgh8NxqANb7cqvKD8iyOmqlGqyg810CQum8BLBx+Jib1IFaRSXUqo5Pna2AGn1u/j8DUw4zDcY1kGS9Nqw3BCkPY6DqYLTUdRA7nEWa4FE6urlijcy1uhUq6ZBdXW5PfYn4UBXk4NDoWRpm0p8oZCygGpI8yXY6dIBaMdqFE9tiAsy8ciWaSFtYaNEcnQxB5hcKEodRGgkgen2GmMbhgCCCCLBG4IPYg/DC/O8HSSQy6nWTSo1LX0NekgMCLqRx2+l9Qq9loFRFRRSqoUD6gKH+WAkwYMGAMGDBgI8vAqKqIoVVAVQOwAFAD6gMSYX5jjEaMVKzWO+nLysv8GVCD/A4UeJPG8GTgad4swwBAoQSKeo0KMiqv+eA0+DCLh/iqGZNYizSg9tWUmFggEMtRm1N98Wff0X6uY/pZ/y8A0wYV+/ov1cx/Sz/AJeD39F+rmP6Wf8ALwDTFLM5dg3NiHX9JewcD4/Bh6H+B27Qe/ov1cx/Sz/l4Pf0X6uY/pZ/y8BZPEU0a9++kLXXq/U0/rf/AL2x8yuWYtzJPP6D6KA+i/E/FvX7KxlJvHOUTPPD7LmmmCBtSZaRiQQPoAawQK6ivat8aT37F+rmP6af8vAXM+G5UmhQ7aDpUtpDGjSlgCVBO1gbYz2Q4POs0T8yVY1XePWunUTKZC1hmKtqj0qG6eXufi09/Rfq5j+ln/Lwe/ov1cx/Sz/l4BdDwadEyqq7WgXmkyFiWBi1sST1WiOn/wAl/EizxLhU0kuYdJWQtllSA6zpSX5e5NHlsa03o3X1Yse/ov1cx/Sz/l4Pf0X6uY/pZ/y8AvyvCJhygzSFQrhtcoJ0sWpWCKvUAVAKnsDdkKTBnOATywvEzHrynJYmQlNRTTdABgddk7kEfWThv7+i/VzH9LP+Xj779i/VzH9LP+XgFOY4TmWkemYRsY7XmbaVljYha6geUHU70SdtjgPCs1okUu2o6dLiTcRjRqiUHYsQr9TduYNzWK/h7+0ODNzyQpl82CknLLmBjHdstsyg6BY+nXf6jWxwFbhsLJEiuzMwUAliCx/8xAAJ+wDBizgwBgwYMAYjlZRWor32uu/pV+uKs3CYnYsymz362H+QNYU+JPBOVzkDQSc1FYgko51dJsVr1D/LAaTFDjPEOSl2ATe7AlVCgs7sBuQqgmgbPaxd4p8O8K5aFNCLIVHYPNI1AAABSzmlAHYbYX+IsvHCYzFGDKbIBtjsyBPM3l5xhJAIJofDYKWczcnXoaboNO3MaVw4Aco0ETIOYVIOlG21Ch6YgWTMlQ/tDhSpazG46VrWSDnQQFsXfb1rFvM8W5M8GTjQygxyvLKZAqRRqANcrBKIkkDajsVYNW2LsJMc80es1JckYDrrDBUWQBCulXFo6i6bmsSNrILOXm7rnPd6a5b3ZFgf773revhjhvaQLOYYCi1lHql2c37d2HqfTFnw34vyufieSCUdIbXG7hWQEKTrsWIvjJ6EEAkdpuL+IFjzUOUQ6p5mcleagkRFS+aVKm320onZhZPY0FIQ5oE/LODqo/JveqgQD8982mvrqsfG9pAs5hgKLWUeqXzm/buw9T6Y0k0gpupapzvIAukAauqr5d+Zu6nYbYTeHvFkGdDcp3WVS2uJ9Kzo3lGpGWuYCpAUWtC23wFbl5u65z3emuW93WoL/vvet6+GOW9pAs5hgKLXoeqXztft3Yep9MMOOcZ5LwxKgdpmcbyaY0iQKZ3ZwhqNfUnqDkAGjs2d+/U12Rsy6tWkFdiK5leVfKV3OAzinMqTqeR6OkqOZGQaDbsMxKb09WkISR2w84RnyJOW0hYMFK6iGZSQx2cAa4nUWjbklZATtSreD+J8vmjOkcgDwNIkqM+nRWxslb5JKkl+6n6scwxR+0mFzr0ydjQYLNqli1lKAZZElCj0Rx3LEkNjgwu9yQfqH+d/xYPckH6h/nf8WAuwMpHQVK/9NV9fb68SYyXAP7PcnlJnmjM5d5TKdUzBbO4UomlWVSSRqBO/c41uAMGDBgDBgwYChPJmdR0RQlfQtKwb+IEZA/xwn8Sz8UEPzSHL87WlXIWXTqGvWGRemrujddt8Ncz4gykbFJM3l0ddirSoGHruCbGKHE/HHD4E5j5yErqC9Eiuw1GrKqSaHcn0GAk4XPxExLz4MqJfpaJn0/aoMZofVZ+3FLicUgkWSfQGdgoAc8pEiSWRmd2AKliSGYDsqbdN4u5Pxlw+VA6Z7L6T21SKp228rEH/ACxDxXPxStlHilR1MsgV45FJ1CKUERHdWkBB6Ttsb7YBNwQNJn+IZhtYKsuVSyuscteaSlirbmjSnY6CWvbDPis4E0HWoB51/KKBoCW4LFbEOsKXbzKwUdjhX4VmXmcSIaOvbJbqXpoRZcPrJGyA+cjdDsMOuLS00Y1sGMxAAKaywQsOkihIFFqO2ndsBhfCHhsZPi+dBMbNJGZ49AUSxcySQKiXY1adwp6Tt8MOuH5mOXiuefmRsIMukQ0yLpUEyvOJHokANWog2tgV2xY1/wC1pjq6RkBvrXlVzZNVvVhL8x7g3WwweFZ/luJJzG1jOudJMYkGqGERkLW7HSwSxRCtdkYDSyP5uprthsyatWlSuxFcyvKvlI3OPO+CeH48lxbMO1MuaSWaOQldKlWbnoZR1LGFddRobkAXpvHoU0gpupapzvIAukAat6vl35m7q2w2xnONyD3pkhq6+XmgOtebq0wEaVrTzK3CnYrufXAcxKZOMZh2DfIZaNEJYa9cvMdmiUjQHKqq6aohAT2xpZZQAx1LVOd5AE0gDV1VfKvzN5lbYbYzXDJF95cSOpAOTAT8pS6QsurWSNo77sNwcaeR/N1NdsNmTXq0grsRXNryr5Su5wHmuT8MpleOGQmJ/audJGOkZiF4wj1F9AyMJLojddz63tuJQ8yUIsih3jk5VsCuuJopYXAFM8aSCzd0WZezDC/jT/7RyZ1dAgzd9S8rTUF6nqxHe5PmDX6Ydux9qh6m2MmoWpF6EI5tC1euwG2k2dyKC7zc3/ycv98/5ODm5v8A5OX++f8AJxEPFORO4z2Vr/10/Fg/SjI/t2V+/T8WASeFs3xlppBm8vlhAJGCNrIl06rVqUMrDSaFhT0742WMvwf+0Dh2ZlaGPNJzA5QK3TqIIUcsnZgSQBR39MajAGDBgwBgwYMAYr57IxzLoljV11BtLCxanUpo/Ai8Vsxw6RmLDOToD2VVh0j7NUJb/EnCbxJ4VnzMBiXieZQlgS1RAgA2a5caNf8A7h/HAaeKJVAVVCqOwAoD7AMZfjUnKzDaiqxtplDO2lRatDmAzfQQDk7kd5SQT2Fzh/h+aNNJ4nm3PclhAd6AOm4SQPqvFHjULrSSysSAdGYZUvS/c0oChoXWOU7AFUBvpagxGX47mYuPNljFNHDmCXZSyFuaImCyxkWhtVACnbZSRtjecT3mhojSoncnWBHoCqjAtp2TU4LHzKQa2vBOIpog2ZjjBTVIyO66YmTSWIZlDCNW3MhAYbVscfcmuuSXMa5Ov5NBabBLKOikEc19RK/RZFjLDayCfg0nO4lnswpcrGqZVHBjHWmuSZUG4aRSyabFdwdwcZjiniCXLccGtORl8zUbySH5GTlrKqLHMCRoLOhY1qQ7bAG/RMnkosvFy46WNRId5QRWxkLO1sULG3cnUGPwOJs9lkk2cair6lvlllkUK0bKCtCYd0HYjdsBNIx6uprthsya9WkFdiK5leVfKV3bGS4dOk3FM7MrIUgy65fVqGjUDJJOOYVFKmpQ9ElS47WBjVyuAG6lqnO7qE0gLq3q+XfmbzK2w2xU4fwyLLrIkIKa5ZJGplLmWQByxsVzd+lfLpq/TAec8d4/mcvx2P5HMRQzlIXIMbNK41xwutWiEcxDoO+nSWHVv6hLIKa2Wqc7yAJpAGrer5V+ZvMrbDbEeeijdSJAjICXAZ10DRpYMDVhFcAl/MrdtsTyMerqa7YbMmvVpBXYiubXlXyldzgMqkhn4vKbbTlIdCMHTVzZxbiqoyBEQBDsNNnvhnxSdjIUjc6jGYwVIPLOYeONJItrbSEmfff5NwSBWLMGUhy6zFSqq7SyyM0o0mwvMZnbflCgCx3UgAbVijFITM8qLzJGIZNWwJKFcrEWC0tLrmYVaCUbHVuGvhiCqFUAKoAAHYAbADHeFCcJmoXxDME1uQmXAv1ocg1/jjr3VL/4hmf5cv8AkYC1kuGww3yokQsSWKqASWJZix7myScW8Y7w94NzEEjSScVzUgMpk5fRy9zuj6lYkEUOnTW9V6bHAGDBgwBgwYMBRmzMwYhcvqHoeYBf8DhN4o4/nMtAZYuHtMwZfk0bUxBNHSEUnbvdHGnwYBJw3iuakTU/D3ibsVeWM70CSpQkFb2s0du2JM0ZZBTZTsbBEoBB+Kkbg4b4MB55xDwdNLsVJUijqdlLA7EP7NNChWtgNGw+3EP6FZj4t9/mv9dj0nBgPNv0KzHxb7/Nf67B+hWY+Lff5r/XY9JwYDxXMcH4gucaAZOeSFUDc1Js0LJrYNJn1Q0fg1j4Y0P6FZj4t9/mv9dj0nBgPNv0KzHxb7/Nf67B+hWY+Lff5r/XY9JwYDziPwbmAb716NLmGX+KtnSD/EY0/DctLFv7OztvuZFoWbIRQKUf5mhZY7nQYMAu9sn/AGX/ALi4Pa5/2X/uLhjgwGP8N+J89PK8c3CpYkWUxibWoQhSbco9PpqqKhgSTvtjYYMGAMGDBgP/2Q=="/>
          <p:cNvSpPr>
            <a:spLocks noChangeAspect="1" noChangeArrowheads="1"/>
          </p:cNvSpPr>
          <p:nvPr/>
        </p:nvSpPr>
        <p:spPr bwMode="auto">
          <a:xfrm>
            <a:off x="155575" y="-884238"/>
            <a:ext cx="199072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73" y="4123280"/>
            <a:ext cx="1984149" cy="205997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83177" y="1445624"/>
            <a:ext cx="11573692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2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Superconductors are materials which have the property of superconductivity.</a:t>
            </a:r>
          </a:p>
          <a:p>
            <a:r>
              <a:rPr lang="en-US" altLang="zh-CN" sz="2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Superconductivity is a phenomenon of exactly zero electrical resistance and expulsion of magnetic fields occurring when cooled below a characteristic critical temperature.</a:t>
            </a:r>
          </a:p>
          <a:p>
            <a:r>
              <a:rPr lang="en-US" altLang="zh-CN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Superconductivity is in fact a special case of </a:t>
            </a:r>
            <a:r>
              <a:rPr lang="en-US" altLang="zh-CN" sz="2800" b="1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</a:t>
            </a:r>
            <a:r>
              <a:rPr lang="en-US" altLang="zh-CN" sz="28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uperfluidity</a:t>
            </a:r>
            <a:r>
              <a:rPr lang="en-US" altLang="zh-CN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respect to electron pairs</a:t>
            </a:r>
            <a:endParaRPr lang="zh-CN" altLang="en-US" sz="28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7355" y="4211414"/>
            <a:ext cx="2085975" cy="18097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7496" y="4392389"/>
            <a:ext cx="2266950" cy="14478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635" y="4530501"/>
            <a:ext cx="217170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635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292103" y="382735"/>
            <a:ext cx="311018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History</a:t>
            </a:r>
            <a:endParaRPr lang="zh-CN" alt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243840" y="1105990"/>
            <a:ext cx="849956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32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April 8, 1911. </a:t>
            </a:r>
            <a:r>
              <a:rPr lang="en-US" altLang="zh-CN" sz="2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Heike </a:t>
            </a:r>
            <a:r>
              <a:rPr lang="en-US" altLang="zh-CN" sz="2800" b="1" cap="none" spc="0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Kamerlingh</a:t>
            </a:r>
            <a:r>
              <a:rPr lang="en-US" altLang="zh-CN" sz="2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altLang="zh-CN" sz="2800" b="1" cap="none" spc="0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Onnes</a:t>
            </a:r>
            <a:r>
              <a:rPr lang="en-US" altLang="zh-CN" sz="2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first discovered s</a:t>
            </a:r>
            <a:r>
              <a:rPr lang="en-US" altLang="zh-CN" sz="28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uperconductivity. At the temperature of 4.2 K, he observed that the resistance abruptly disappeared. </a:t>
            </a:r>
            <a:endParaRPr lang="zh-CN" altLang="en-US" sz="28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738" y="1105990"/>
            <a:ext cx="3257550" cy="226695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43840" y="2961842"/>
            <a:ext cx="842989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32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During 1950s. </a:t>
            </a:r>
            <a:r>
              <a:rPr lang="en-US" altLang="zh-CN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Various theoretical explanations was built one after another including  </a:t>
            </a:r>
            <a:r>
              <a:rPr lang="en-US" altLang="zh-CN" sz="28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Ginzburg</a:t>
            </a:r>
            <a:r>
              <a:rPr lang="en-US" altLang="zh-CN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-Landau theory (1950) and the microscopic BCS theory (1957).</a:t>
            </a:r>
            <a:endParaRPr lang="zh-CN" altLang="en-US" sz="32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9" name="矩形 8"/>
          <p:cNvSpPr/>
          <p:nvPr/>
        </p:nvSpPr>
        <p:spPr>
          <a:xfrm>
            <a:off x="243840" y="4916373"/>
            <a:ext cx="842989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32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In 1954. </a:t>
            </a:r>
            <a:r>
              <a:rPr lang="en-US" altLang="zh-CN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Dudley Allen Buck invented the cryotron. This is the first application of superconductivity.</a:t>
            </a:r>
            <a:endParaRPr lang="zh-CN" altLang="en-US" sz="32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5225" y="3906723"/>
            <a:ext cx="2314575" cy="201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120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292103" y="382735"/>
            <a:ext cx="311018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Application</a:t>
            </a:r>
            <a:endParaRPr lang="zh-CN" alt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900725" y="1411717"/>
            <a:ext cx="9892937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Superconductors are used in MRI/NMR machines, mass spectrometers, and the beam-steering magnets. More recently, superconductors have been used to make digital circuits</a:t>
            </a:r>
            <a:endParaRPr lang="zh-CN" altLang="en-US" sz="32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886" y="3546973"/>
            <a:ext cx="2066925" cy="18192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818" y="3570785"/>
            <a:ext cx="2238375" cy="17716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283" y="3421513"/>
            <a:ext cx="3265478" cy="187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168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318228" y="382735"/>
            <a:ext cx="311018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CN" sz="32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Recent research</a:t>
            </a:r>
            <a:endParaRPr lang="zh-CN" alt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矩形 4"/>
          <p:cNvSpPr/>
          <p:nvPr/>
        </p:nvSpPr>
        <p:spPr>
          <a:xfrm>
            <a:off x="238875" y="967510"/>
            <a:ext cx="9540852" cy="48236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altLang="zh-CN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To figure out the origin of high-temperature superconductivity, the team of scientists was led by Mathieu Le </a:t>
            </a:r>
            <a:r>
              <a:rPr lang="en-US" altLang="zh-CN" sz="28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Tacon</a:t>
            </a:r>
            <a:r>
              <a:rPr lang="en-US" altLang="zh-CN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and Bernhard </a:t>
            </a:r>
            <a:r>
              <a:rPr lang="en-US" altLang="zh-CN" sz="2800" b="1" dirty="0" err="1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Keimer</a:t>
            </a:r>
            <a:r>
              <a:rPr lang="en-US" altLang="zh-CN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from the Max-Planck-Institute for Solid State Research in Stuttgart (Germany) studied the atomic vibrations as the material was cooled down below its critical temperature. They observed electron-photon coupling </a:t>
            </a:r>
            <a:r>
              <a:rPr lang="en-US" altLang="zh-CN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by far the biggest ever in a superconductor </a:t>
            </a:r>
            <a:r>
              <a:rPr lang="en-US" altLang="zh-CN" sz="2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which occurs in a very narrow region of phonon wavelengths and at a very low energy of vibration of the atoms. They concluded that two electrons can’t bind themselves together into a Cooper pair because the electron-phonon coupling is in such a narrow wavelength region.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482" y="1037179"/>
            <a:ext cx="1725068" cy="244625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527176" y="3553097"/>
            <a:ext cx="266482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this image shows the result of diffuse scattering on the high-temperature superconductor. The colored areas enable to identify the wavelength of the phonons where the coupling with the electrons is taking place.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9313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289</Words>
  <Application>Microsoft Office PowerPoint</Application>
  <PresentationFormat>宽屏</PresentationFormat>
  <Paragraphs>13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9" baseType="lpstr"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Cheng Ji</dc:creator>
  <cp:lastModifiedBy>Cheng Ji</cp:lastModifiedBy>
  <cp:revision>8</cp:revision>
  <dcterms:created xsi:type="dcterms:W3CDTF">2013-12-06T02:47:38Z</dcterms:created>
  <dcterms:modified xsi:type="dcterms:W3CDTF">2013-12-06T03:57:23Z</dcterms:modified>
</cp:coreProperties>
</file>